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中国动力电池装车量（GWh）</c:v>
                </c:pt>
              </c:strCache>
            </c:strRef>
          </c:tx>
          <c:spPr>
            <a:solidFill>
              <a:srgbClr val="6B2737"/>
            </a:solidFill>
          </c:spPr>
          <c:cat>
            <c:strRef>
              <c:f>Sheet1!$A$2:$A$3</c:f>
              <c:strCache>
                <c:ptCount val="2"/>
                <c:pt idx="0">
                  <c:v>2020年</c:v>
                </c:pt>
                <c:pt idx="1">
                  <c:v>2025年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63.6</c:v>
                </c:pt>
                <c:pt idx="1">
                  <c:v>769.7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8D8D8"/>
            </a:solidFill>
          </a:ln>
        </c:spPr>
        <c:txPr>
          <a:bodyPr/>
          <a:lstStyle/>
          <a:p>
            <a:pPr>
              <a:defRPr sz="684">
                <a:solidFill>
                  <a:srgbClr val="767676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EDEDED"/>
              </a:solidFill>
            </a:ln>
          </c:spPr>
        </c:majorGridlines>
        <c:majorTickMark val="out"/>
        <c:minorTickMark val="none"/>
        <c:tickLblPos val="nextTo"/>
        <c:txPr>
          <a:bodyPr/>
          <a:lstStyle/>
          <a:p>
            <a:pPr>
              <a:defRPr sz="684">
                <a:solidFill>
                  <a:srgbClr val="767676"/>
                </a:solidFill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702">
          <a:solidFill>
            <a:srgbClr val="767676"/>
          </a:solidFill>
          <a:latin typeface="Source Han Sans SC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77240" y="1234440"/>
            <a:ext cx="50292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1188720"/>
            <a:ext cx="104241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150" b="1">
                <a:solidFill>
                  <a:srgbClr val="D9C2C8"/>
                </a:solidFill>
                <a:latin typeface="Source Han Sans SC"/>
                <a:ea typeface="Source Han Sans SC"/>
                <a:cs typeface="Source Han Sans SC"/>
              </a:rPr>
              <a:t>INDUSTRY RESEARCH REPORT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1481328"/>
            <a:ext cx="1042416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3800" b="1">
                <a:solidFill>
                  <a:srgbClr val="FFFFFF"/>
                </a:solidFill>
                <a:latin typeface="Source Han Serif SC"/>
                <a:ea typeface="Source Han Serif SC"/>
                <a:cs typeface="Source Han Serif SC"/>
              </a:rPr>
              <a:t>固态电池行业研究报告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2340864"/>
            <a:ext cx="104241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0">
                <a:solidFill>
                  <a:srgbClr val="F0E4E7"/>
                </a:solidFill>
                <a:latin typeface="Source Han Sans SC"/>
                <a:ea typeface="Source Han Sans SC"/>
                <a:cs typeface="Source Han Sans SC"/>
              </a:rPr>
              <a:t>标准落地与产业化分水岭 —— 电解质 / 电芯 / 设备 / 整车 四段式拆解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834640"/>
            <a:ext cx="104241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0">
                <a:solidFill>
                  <a:srgbClr val="E6D8DC"/>
                </a:solidFill>
                <a:latin typeface="Source Han Sans SC"/>
                <a:ea typeface="Source Han Sans SC"/>
                <a:cs typeface="Source Han Sans SC"/>
              </a:rPr>
              <a:t>研究范围：中国　·　2026年9月　·　数据截止 2026年Q2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218688"/>
            <a:ext cx="104241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0">
                <a:solidFill>
                  <a:srgbClr val="D8C4C9"/>
                </a:solidFill>
                <a:latin typeface="Source Han Sans SC"/>
                <a:ea typeface="Source Han Sans SC"/>
                <a:cs typeface="Source Han Sans SC"/>
              </a:rPr>
              <a:t>共 12 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291840"/>
            <a:ext cx="104241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150" b="0">
                <a:solidFill>
                  <a:srgbClr val="D0B8BE"/>
                </a:solidFill>
                <a:latin typeface="Source Han Sans SC"/>
                <a:ea typeface="Source Han Sans SC"/>
                <a:cs typeface="Source Han Sans SC"/>
              </a:rPr>
              <a:t>生成时间：2026年9月</a:t>
            </a:r>
          </a:p>
          <a:p>
            <a:pPr algn="l">
              <a:lnSpc>
                <a:spcPct val="160000"/>
              </a:lnSpc>
            </a:pPr>
            <a:r>
              <a:rPr sz="1150" b="0">
                <a:solidFill>
                  <a:srgbClr val="D0B8BE"/>
                </a:solidFill>
                <a:latin typeface="Source Han Sans SC"/>
                <a:ea typeface="Source Han Sans SC"/>
                <a:cs typeface="Source Han Sans SC"/>
              </a:rPr>
              <a:t>数据来源：国家标准委平台 · 工信部 · 国务院政策文件库 · 券商研报原文 · 上市公司 2025 年报与 2026 中报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3000" y="4617720"/>
            <a:ext cx="9966960" cy="1051560"/>
          </a:xfrm>
          <a:prstGeom prst="rect">
            <a:avLst/>
          </a:prstGeom>
          <a:solidFill>
            <a:srgbClr val="591F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71600" y="4736592"/>
            <a:ext cx="950976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数据免责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E6D8DC"/>
                </a:solidFill>
                <a:latin typeface="Source Han Sans SC"/>
                <a:ea typeface="Source Han Sans SC"/>
                <a:cs typeface="Source Han Sans SC"/>
              </a:rPr>
              <a:t>本报告依据公开的一手资料（官方统计、国家标准、券商研报原文、上市公司财报）编制，所有数据均标注来源。报告不构成任何投资建议。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07 · INDUSTRY CHAIN　·　覆盖：模块7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产业链价值向固态电解质、锂金属负极、干法设备迁移，传统电解液环节占比下降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298448"/>
          <a:ext cx="1109167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918"/>
                <a:gridCol w="2772918"/>
                <a:gridCol w="2772918"/>
                <a:gridCol w="2772918"/>
              </a:tblGrid>
              <a:tr h="261257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层级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环节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关键内容（已进展企业）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价值变化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上游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固态电解质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天赐材料（百吨级硫化锂 2026Q3 试产）· 当升科技（规划年产 3000 吨）· 上海洗霸（硫化锂到电芯一体化）· 新宙邦（氧化物已批量销售，专利超 30 件）· 三祥新材（氧化锆/氯化锆）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价值占比提升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上游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正负极材料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容百科技（固态正极吨级出货）· 盟固利（固态专用产品吨级出货，LATP 中试）· 天齐锂业（硫化锂产业化）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价值提升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上游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新型锂盐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瑞泰新材（LiTFSI，全球可量产仅少数几家，逐步扩产）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价值提升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中游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电芯制造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宁德时代（硫化物中试）· 比亚迪（60Ah 卤化物已下线）· 国轩高科（金石中试量产，已启动 2GWh 量产线设计）· 亿纬锂能（龙泉四号 60Ah）· 中创新航（430Wh/kg）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制造壁垒上升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中游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专用设备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先导智能（整线量产级交付 + 重复订单）· 利元亨（整线陆续交付头部客户）· 海目星（中试线设备已出货）· 赢合科技（干法+湿法双路径）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价值量为液态 3 倍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6125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下游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整车应用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上汽（清陶）· 蔚来（卫蓝 150kWh 半固态，2026年2月交付）· 广汽/东风/一汽解放/三一重卡（孚能半固态定点）· 长安（太蓝，无隔膜技术）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短期价值有限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3273552"/>
            <a:ext cx="566928" cy="219456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3287268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【事实】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3255264"/>
            <a:ext cx="1045159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设备端进度最快：先导智能全固态电池整线方案已实现量产级交付并获重复订单；行业首家将超快激光用于固态电池的是海目星。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849624"/>
            <a:ext cx="566928" cy="219456"/>
          </a:xfrm>
          <a:prstGeom prst="rect">
            <a:avLst/>
          </a:prstGeom>
          <a:solidFill>
            <a:srgbClr val="7676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863340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【观点】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831336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与液态电池产业链相比，固态电池的价值重心从「电芯制造规模」转向「材料与工艺能力」。传统液态电解液环节在全固态路线下需求下降，但半固态阶段仍保留一定用量——这是我判断电解质材料企业短期承压、设备企业短期受益的原因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来源：各公司公告、互动平台与业绩说明会（经东方财富、证券日报、新华网等转引），逐条链接见配套数据文件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来源：先导智能 https://finance.eastmoney.com/a/202603183676081067.html ｜ 天赐材料 https://finance.eastmoney.com/a/202608233850319148.html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说明：进展状态按「已量产 / 中试 / 规划」三档划分，均以公司公开表述为准。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08 · VALUATION　·　覆盖：模块8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固态电池业务尚未在任一上市公司财报中形成可识别收入，估值锚定研发进度而非当期盈利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316736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1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" y="1298448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75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业务尚未贡献收入：截至 2026 年中报，固态电池尚未在任一相关上市公司的财报中形成可识别的收入科目，全行业处于研发与中试投入期——因此 PE 等基于盈利的估值指标对本主题暂不适用。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847088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1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828800"/>
            <a:ext cx="10579608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75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估值锚定研发与产业化进度：市场定价依据主要是技术路线卡位、中试线进度、装车定点与整车厂绑定，而非当期利润。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162556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1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0704" y="2144268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75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产业链财务显著分化：2025 年宁德时代归母净利 722.01 亿元、比亚迪 326.19 亿元；而孚能科技 −7.46 亿元、海目星 −8.80 亿元、容百科技 −1.87 亿元为负。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692908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1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704" y="2674620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75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设备与材料环节先受益：设备单 GWh 价值量为液态电池的 3 倍，且国产整线已量产级交付，是产业链中确定性最高的兑现环节。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48640" y="3241548"/>
          <a:ext cx="11091672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612"/>
                <a:gridCol w="1848612"/>
                <a:gridCol w="1848612"/>
                <a:gridCol w="1848612"/>
                <a:gridCol w="1848612"/>
                <a:gridCol w="1848612"/>
              </a:tblGrid>
              <a:tr h="186944"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公司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环节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2025营收(亿)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2025归母(亿)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2026H1营收(亿)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2026H1归母(亿)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宁德时代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4237.02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722.01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2769.17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432.84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比亚迪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电池+整车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8039.65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326.19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3448.15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123.25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亿纬锂能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614.70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41.34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456.91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33.01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国轩高科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450.70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23.83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277.76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13.86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天赐材料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电解质/电解液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166.50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13.62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147.10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28.61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先导智能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144.43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15.64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81.89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9.56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容百科技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正极材料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122.67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−1.87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87.21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1.09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天齐锂业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锂源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103.46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4.63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122.42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42.42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当升科技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正极/电解质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103.74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6.32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104.75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5.20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新宙邦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电解质/电解液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96.39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10.97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74.63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9.84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赢合科技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94.45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5.38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60.90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3.51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孚能科技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半固态电池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91.17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−7.46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36.16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−3.97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海目星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42.17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−8.80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30.73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0.52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利元亨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30.77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0.52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19.60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0.39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盟固利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正极材料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23.21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0.27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15.71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0.30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瑞泰新材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锂盐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20.51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2.22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14.60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1.81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86944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三祥新材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氧化物原料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11.66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1.18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5.63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0.77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来源：东方财富 F10 财务接口（RPT_F10_FINANCE_GINCOME），各公司 2025 年年度报告与 2026 年半年度报告，采集日 2026-09-10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示例接口页 https://emweb.securities.eastmoney.com/pc_hsf10/pages/index.html?type=web&amp;code=SZ300750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说明：财务数据为合并报表口径，未区分固态电池业务与公司其他业务；中创新航为港股，未纳入本表。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09 · RISKS &amp; TRACKING　·　覆盖：模块9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核心风险是量产时点后移与初创企业退场，建议跟踪标准落地、中试投产与月度产销差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298448"/>
          <a:ext cx="11091672" cy="206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224"/>
                <a:gridCol w="3697224"/>
                <a:gridCol w="3697224"/>
              </a:tblGrid>
              <a:tr h="258318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风险类型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概率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核心影响与触发条件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量产时点后移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头部企业普遍下调预期；丰田已将全固态量产从 2026 推迟至 2028。触发：更多企业跟进延期 → 估值逻辑后移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技术路线切换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中高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 / 氧化物 / 聚合物 / 卤化物未收敛，押错路线导致前期投入沉没。触发：标准或头部企业明确排除某路线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初创企业退场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高能时代因控股股东股份被冻结，2025年7月安孚科技、蠡湖股份先后终止合作。触发：更多初创出现股权或履约问题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良率与成本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界面阻抗、工艺良率不足，成本高于液态电池。触发：中试良率长期无改善 → 商业化经济性不成立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供需节奏错配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2026年7月产量同比 +62.9% 而装车量 +33.5%，装车量环比转负。触发：产能利用率持续下降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地缘与专利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中高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硫化物核心专利被日企掌握（丰田 1300+ 件）。触发：专利诉讼或海外授权收紧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8318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概念混淆风险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媒体普遍将半固态宣传为「全固态」，预期与真实进展脱节。触发：产品宣传口径被监管或国标纠偏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349300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349300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4944" y="356616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2028-01-01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" y="395020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GB/T 48093.1-2026 正式实施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53562" y="349300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53562" y="349300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99866" y="356616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2027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99866" y="395020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全固态千辆级示范装车主流预期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58484" y="349300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158484" y="349300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04788" y="356616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2027Q3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4788" y="395020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蜂巢能源固液电芯量产预期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963406" y="349300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963406" y="349300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09710" y="356616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2030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09710" y="395020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全固态规模化量产目标 / 丰田时点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来源：综合国标委平台、工信部/产业创新联盟统计、券商研报与各公司公告归纳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来源：中国经营报《头部企业后移全固态商业化预期》https://finance.eastmoney.com/a/202609043865510633.html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来源：高能时代退场 https://www.36kr.com/p/3403929240260232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说明：概率评级为本报告基于公开事实的主观判断，非量化风险模型输出。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10 · CHINA LANDSCAPE　·　覆盖：模块3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中国固态电池形成「电池龙头＋初创专营＋材料设备」三层结构，且已出现初创退场的分化信号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11091672" cy="29260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" y="1348739"/>
            <a:ext cx="1088136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966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宁德时代（300750.SZ）· 全固态硫化物路线龙头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591056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632204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技术路线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1632204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全固态：硫化物电解质，负极锂金属 / 硅碳；另有凝聚态半固态产品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1836420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" y="1877568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能量密度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1877568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全固态目标 400 Wh/kg；凝聚态半固态媒体称 &gt;500 Wh/kg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081784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" y="2122932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状态 / 产能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2122932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全固态中试攻坚；福鼎固态电池中试线已投产（媒体口径）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2327148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" y="2368296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装车时间表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0" y="2368296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2027 年小批量生产，2030 年前后规模化（公司口径，经上海证券报转述）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2572512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6656" y="2613660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2025 年财报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89120" y="2613660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营收 4237.02 亿元 / 归母净利 722.01 亿元 / 研发 221.47 亿元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2817876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6656" y="2859024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2026H1 财报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89120" y="2859024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营收 2769.17 亿元 / 归母净利 432.84 亿元 / 研发 113.77 亿元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3209544"/>
            <a:ext cx="11091672" cy="29260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6656" y="3259836"/>
            <a:ext cx="1088136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966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高能时代（未上市）· 硫化物路线 · 已实质性退场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502152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76656" y="3543300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技术路线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89120" y="3543300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硫化物固态电池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3747516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76656" y="3788664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曾披露产能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89120" y="3788664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中试产线 300MWh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3992880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76656" y="4034028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曾获投资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89120" y="4034028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欣旺达、中金等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4238244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76656" y="4279392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退场时间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89120" y="4279392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2025 年 7 月 22 日、24 日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" y="4483608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76656" y="4524756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触发原因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89120" y="4524756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控股股东股份已被冻结、履约能力存重大不确定性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8640" y="4728972"/>
            <a:ext cx="3749039" cy="24536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76656" y="4770120"/>
            <a:ext cx="352044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后续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389120" y="4770120"/>
            <a:ext cx="7132320" cy="1905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97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安孚科技、蠡湖股份先后公告终止与其的固态电池合作项目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640" y="5138928"/>
            <a:ext cx="566928" cy="219456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48640" y="5152644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27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【推断】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88720" y="5120640"/>
            <a:ext cx="10451592" cy="10424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89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初创阵营已出现「交付兑现」与「退出」两个方向的分化：卫蓝（蔚来 150kWh 半固态 2026 年 2 月起交付）、清陶（上汽，累计交付超 16,800 套）、恩力动力（滁州凤阳 2GWh 基地 2026年4月投产）在交付端推进；而高能时代已因控股股东股份冻结实质退场。技术路线押注与资金实力的重要性正在上升。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来源：宁德时代财报（东方财富 F10）与上海证券报转述 https://finance.eastmoney.com/a/202609023863093036.html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来源：高能时代退场 https://www.36kr.com/p/3403929240260232 ｜ 恩力动力投产（新华网）https://www.news.cn/digital/20260421/72d97fdfbd274e2fa7baf75219ee67a1/c.html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说明：档案卡字段均来自公开披露；标注「媒体口径」的未经公司公告证实。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11 · SUMMARY &amp; OUTLOOK　·　覆盖：总结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标准已落地、产业化仍在路上：2026 是分水岭，但真正的规模化要等到 2030 年前后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316736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8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" y="1298448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08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标准体系成型是 2026 年最实质的进展：GB/T 48093.1-2026 于 2026-08-28 发布、2028-01-01 实施，配套 5 项标准在研，我国牵头的国际标准已在 IEC 立项。规则先行于产业化。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847088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8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828800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08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「固态」名不副实是当前最大的认知风险：2026 年市场上绝大部分宣称固态电池的产品实为混合固液（含 5%–20% 电解液），蔚来 150kWh（卫蓝）、上汽/智己（清陶）、蜂巢混合固液、孚能 SPS 均属此类。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377440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8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0704" y="2359152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08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产业化节奏存在明确分歧：行业共识是 2027 千辆级示范、2030 规模化，但头部企业近期普遍下调或后移预期，丰田已从 2026 推迟至 2028。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907792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8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704" y="2889504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08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设备端是当前确定性最高的环节：单 GWh 价值量为液态电池 3 倍，国产整线已实现量产级交付并获重复订单，先于电芯端兑现。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438144"/>
            <a:ext cx="438912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8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704" y="3419856"/>
            <a:ext cx="10579608" cy="4937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08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初创阵营已开始分化：交付端（卫蓝/清陶/恩力）与退出端（高能时代）同时出现，资金实力与技术路线押注的重要性上升。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4169664"/>
            <a:ext cx="11091672" cy="12801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889379" y="4134916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315968"/>
            <a:ext cx="277291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2026
标准发布 · 半固态装车元年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62297" y="4134916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21558" y="4315968"/>
            <a:ext cx="277291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2027
全固态千辆级示范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35215" y="4134916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094476" y="4315968"/>
            <a:ext cx="277291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2028
国标实施 · 丰田量产目标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208132" y="4134916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67394" y="4315968"/>
            <a:ext cx="2772918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2030
规模化量产 · 渗透率约10%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4901184"/>
            <a:ext cx="11091672" cy="56692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48640" y="4901184"/>
            <a:ext cx="32004" cy="566928"/>
          </a:xfrm>
          <a:prstGeom prst="rect">
            <a:avLst/>
          </a:prstGeom>
          <a:solidFill>
            <a:srgbClr val="A37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" y="4992624"/>
            <a:ext cx="10835640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91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数据声明：</a:t>
            </a:r>
            <a:r>
              <a:rPr sz="91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本报告全部数据来自可核验的一手来源：国家标准委平台（7 项标准逐条核验）、工业和信息化部、国务院政策文件库、券商研报 PDF 原文、上市公司 2025 年报与 2026 中报。未覆盖项已在第 12 页显式列出，未使用无来源的估算值填充。【事实】栏均可点击来源核对；【推断】【预测】【观点】为本报告判断。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来源：见各章节来源行；本页结论为全报告归纳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数据截止：2026年6月30日（部分引用 2026Q2 财报）　|　采集时间：2026-09-10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本报告不构成任何投资建议。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43000" y="1005840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3000" b="1">
                <a:solidFill>
                  <a:srgbClr val="FFFFFF"/>
                </a:solidFill>
                <a:latin typeface="Source Han Serif SC"/>
                <a:ea typeface="Source Han Serif SC"/>
                <a:cs typeface="Source Han Serif SC"/>
              </a:rPr>
              <a:t>免责声明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1783080"/>
            <a:ext cx="10058400" cy="3566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300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数据来源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EBDEE1"/>
                </a:solidFill>
                <a:latin typeface="Source Han Sans SC"/>
                <a:ea typeface="Source Han Sans SC"/>
                <a:cs typeface="Source Han Sans SC"/>
              </a:rPr>
              <a:t>本报告数据来源于国家标准委平台、工业和信息化部、国务院政策文件库、券商研究报告原文，以及相关上市公司财报与投资者交流材料。数据截止 2026年Q2，部分预测数据为行业机构估算，可能与实际情况存在差异。</a:t>
            </a:r>
          </a:p>
          <a:p>
            <a:pPr algn="l">
              <a:lnSpc>
                <a:spcPct val="155000"/>
              </a:lnSpc>
            </a:pPr>
            <a:r>
              <a:rPr sz="1300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风险提示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EBDEE1"/>
                </a:solidFill>
                <a:latin typeface="Source Han Sans SC"/>
                <a:ea typeface="Source Han Sans SC"/>
                <a:cs typeface="Source Han Sans SC"/>
              </a:rPr>
              <a:t>固态电池行业技术路线尚未收敛、产业化节奏存在不确定性，受技术迭代、政策变化、供需关系与地缘政治等多重因素影响。本报告中的推断、预测与观点基于当前可获得信息与合理假设，不构成对未来行业走势的保证。</a:t>
            </a:r>
          </a:p>
          <a:p>
            <a:pPr algn="l">
              <a:lnSpc>
                <a:spcPct val="155000"/>
              </a:lnSpc>
            </a:pPr>
            <a:r>
              <a:rPr sz="1300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免责声明</a:t>
            </a:r>
          </a:p>
          <a:p>
            <a:pPr algn="l">
              <a:lnSpc>
                <a:spcPct val="155000"/>
              </a:lnSpc>
            </a:pPr>
            <a:r>
              <a:rPr sz="1100" b="0">
                <a:solidFill>
                  <a:srgbClr val="EBDEE1"/>
                </a:solidFill>
                <a:latin typeface="Source Han Sans SC"/>
                <a:ea typeface="Source Han Sans SC"/>
                <a:cs typeface="Source Han Sans SC"/>
              </a:rPr>
              <a:t>本报告中的信息和观点仅供参考，不构成对任何人的投资建议。报告作者不对因使用本报告内容而导致的任何损失承担责任。生成时间：2026年9月　|　产出：AI花哥 · aifupang.com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09728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0972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6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目录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70432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371600"/>
            <a:ext cx="11091672" cy="4754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01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EXECUTIVE SUMMARY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标准体系与产业化双线推进，2026年成为半固态装车元年与全固态分水岭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02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01 · INDUSTRY DEFINITION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固态电池以固态电解质替代液态电解液，国标 GB/T 48093.1-2026 为行业划定了统一术语边界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03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02 · MARKET SIZE &amp; GROWTH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动力电池装车量五年增长超10倍至769.7GWh，固态电池2030年全球出货预计614.1GWh、渗透率约10%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04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03 · COMPETITIVE LANDSCAPE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竞争格局未收敛：整车厂、电池厂、材料设备商、科研院所多主体并进，尚无稳定头部集中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05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04 · LIFECYCLE &amp; PORTER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行业处于导入期向成长期过渡阶段，波特五力显示供应商议价力强、替代品威胁中等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06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05 · DRIVERS &amp; KEY SUCCESS FACTORS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能量密度、安全性与政策标准构成三重驱动，良率、界面阻抗与成本是三重约束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07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06 · POLICY &amp; TECHNOLOGY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标准体系从0到1：1项国标已发布、5项在研、IEC国际标准由中国牵头立项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08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07 · INDUSTRY CHAIN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产业链价值向固态电解质、锂金属负极、干法设备迁移，传统电解液环节占比下降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09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08 · VALUATION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固态电池业务尚未在任一上市公司财报中形成可识别收入，估值锚定研发进度而非当期盈利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10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09 · RISKS &amp; TRACKING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核心风险是量产时点后移与初创企业退场，建议跟踪标准落地、中试投产与月度产销差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11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10 · CHINA LANDSCAPE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中国固态电池形成「电池龙头＋初创专营＋材料设备」三层结构，且已出现初创退场的分化信号</a:t>
            </a:r>
          </a:p>
          <a:p>
            <a:pPr algn="l">
              <a:lnSpc>
                <a:spcPct val="130000"/>
              </a:lnSpc>
            </a:pPr>
            <a:r>
              <a:rPr sz="110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12　</a:t>
            </a:r>
            <a:r>
              <a:rPr sz="10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11 · SUMMARY &amp; OUTLOOK　</a:t>
            </a:r>
            <a:r>
              <a:rPr sz="1100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标准已落地、产业化仍在路上：2026 是分水岭，但真正的规模化要等到 2030 年前后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标准体系与产业化双线推进，2026年成为半固态装车元年与全固态分水岭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29844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4944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48093.1-2026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944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首个车用固态电池国标号；2026-08-28 发布、2028-01-01 实施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53562" y="129844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53562" y="129844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9866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769.7 GWh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9866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2025 年中国动力电池装车量（2020 年为 63.6GWh，增超 10 倍）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58484" y="129844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58484" y="129844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4788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614.1 GWh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4788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EVTank 预计 2030 年全球固态电池出货量，渗透率约 10%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63406" y="1298448"/>
            <a:ext cx="2676906" cy="786384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963406" y="1298448"/>
            <a:ext cx="32004" cy="786384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09710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80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5 亿元/GWh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09710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936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固态电池设备单 GWh 价值量，为液态电池的 3 倍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2313432"/>
            <a:ext cx="566928" cy="219456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2327148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【事实】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2295144"/>
            <a:ext cx="10451592" cy="10424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2026 年 8 月 28 日，首个车用固态电池国家标准 GB/T 48093.1-2026《电动汽车用固态电池 第1部分：术语和分类》发布，实施日期为 2028-01-01，当前状态「即将实施」。另有 5 项配套标准处于在研或立项阶段，我国提出的国际标准已在 IEC 立项。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337560"/>
            <a:ext cx="566928" cy="219456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35127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【推断】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8720" y="3319272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标准先于产业化落地，实质是为「伪全固态」营销划定边界。以电解液占比划界后，2026 年市场上绝大部分宣称「固态电池」的产品将被归入混合固液（半固态）类别，短期可能引发一波产品宣传口径的修正。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4137659"/>
            <a:ext cx="566928" cy="219456"/>
          </a:xfrm>
          <a:prstGeom prst="rect">
            <a:avLst/>
          </a:prstGeom>
          <a:solidFill>
            <a:srgbClr val="A37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15137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【预测】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88720" y="4119372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2026 年为半固态装车元年（出货预计超 15GWh、渗透率破 1%）；2027 年前后全固态实现千辆级示范装车；2030 年前后规模化量产。但头部企业近期已普遍下调或后移该时间表。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937759"/>
            <a:ext cx="566928" cy="219456"/>
          </a:xfrm>
          <a:prstGeom prst="rect">
            <a:avLst/>
          </a:prstGeom>
          <a:solidFill>
            <a:srgbClr val="7676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48640" y="495147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【观点】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88720" y="4919472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本环节最确定的受益方是设备端，而非电芯端。理由是设备单 GWh 价值量为液态电池的 3 倍，且国产整线已实现量产级交付；而电芯端目前尚未在任一上市公司的财报中形成可识别收入贡献。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5756148"/>
            <a:ext cx="11091672" cy="56692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48640" y="5756148"/>
            <a:ext cx="32004" cy="566928"/>
          </a:xfrm>
          <a:prstGeom prst="rect">
            <a:avLst/>
          </a:prstGeom>
          <a:solidFill>
            <a:srgbClr val="A37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13232" y="5847588"/>
            <a:ext cx="10835640" cy="4206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91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数据声明：</a:t>
            </a:r>
            <a:r>
              <a:rPr sz="91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行业分类口径——按电解质形态划分（液态 / 混合固液 / 全固态），与 GB/T 48093.1-2026 口径一致；数据截止日——2026年6月30日（部分引用 2026Q2 财报）；币种与单位——除特别标注外均为人民币，金额单位为亿元；预测值标注 E，不与已实现值混列；同比口径为名义同比；「半固态」为行业惯用说法，国标实施后官方术语为「混合固液电池」。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来源：全国标准信息公共服务平台（国家标准委）· 工业和信息化部 · 中国汽车动力电池产业创新联盟 · EVTank · 券商研报原文 · 各公司 2025 年报与 2026 中报，2026年9月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说明：本页【事实】栏均可在正文对应页找到官方来源链接；【推断】【预测】【观点】为本报告判断，不构成投资建议。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01 · INDUSTRY DEFINITION　·　覆盖：模块1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固态电池以固态电解质替代液态电解液，国标 GB/T 48093.1-2026 为行业划定了统一术语边界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298448"/>
          <a:ext cx="11091672" cy="597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224"/>
                <a:gridCol w="3697224"/>
                <a:gridCol w="3697224"/>
              </a:tblGrid>
              <a:tr h="298704"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/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行业定义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一句话说清「靠什么赚钱」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98704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内容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以固态电解质替代（或大幅减少）液态电解液的二次电池体系，按电解质形态分为液态电池、混合固液电池与固态电池三类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以材料体系创新换取能量密度与安全性的双重提升，通过绑定整车厂取得长期定点订单，在电解质材料与制造工艺的量产一致性上建立壁垒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2023872"/>
            <a:ext cx="11091672" cy="65836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2023872"/>
            <a:ext cx="32004" cy="658368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069591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945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三大产品形态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316480"/>
            <a:ext cx="10835640" cy="448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83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液态锂电池（成熟量产，能量密度 150–300 Wh/kg）｜混合固液电池（原称半固态，含 5%–20% 电解液，已装车）｜固态电池（电解液占比 &lt;5%，中试与小批量验证）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773680"/>
            <a:ext cx="11091672" cy="65836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2773680"/>
            <a:ext cx="32004" cy="658368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3232" y="2819399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945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四条电解质技术路线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" y="3066287"/>
            <a:ext cx="10835640" cy="448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83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硫化物（离子电导率最高，被视为全固态主流方向，但量产难度最高）｜氧化物（工程化相对成熟，适合过渡）｜聚合物（成本较低，温窗口受限）｜卤化物及复合电解质（比亚迪路线）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523487"/>
            <a:ext cx="11091672" cy="457200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" y="3523487"/>
            <a:ext cx="32004" cy="457200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3569207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945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判定指标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" y="3816095"/>
            <a:ext cx="10835640" cy="2468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836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国标征求意见稿明确：固态电池的失重率应不大于 0.5%，并以电解液占比划界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48640" y="4108704"/>
          <a:ext cx="11091672" cy="2558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224"/>
                <a:gridCol w="3697224"/>
                <a:gridCol w="3697224"/>
              </a:tblGrid>
              <a:tr h="232617"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#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关键词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2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含义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固态电解质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替代液态电解液，承担离子传输功能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混合固液电池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国标术语，原称半固态，含 5%–20% 液态电解液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硫化物路线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离子电导率最高，被普遍视为全固态主流方向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干法电极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全固态电芯关键新工艺，替代液态湿法涂布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5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等静压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固态电解质致密化关键工序，决定界面阻抗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锂金属负极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全固态提升能量密度的核心，但枝晶问题待解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7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硫化锂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硫化物电解质核心原料，是降本关键环节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8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国标 GB/T 48093.1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首个车用固态电池国标，2028-01-01 实施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32617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9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半固态 / 混合固液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含 5%–20% 电解液，国标实施后官方术语为「混合固液电池」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32626"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装车定点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8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整车厂对电池供应商的正式认证，决定收入确定性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来源：GB/T 43568 相关报道（金融界/网易 2025-12-30，术语与失重率口径）https://www.163.com/dy/article/KI4AAE490519QIKK.html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来源：DoNews《2026年固态电池量产冲刺》2026-06-22 https://www.donews.com/news/detail/4/6604371.html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口径说明：标准号与日期以国家标准委平台为准（本报告已更正媒体流传的错误标准号）。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02 · MARKET SIZE &amp; GROWTH　·　覆盖：模块2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动力电池装车量五年增长超10倍至769.7GWh，固态电池2030年全球出货预计614.1GWh、渗透率约10%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2676906" cy="58978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298448"/>
            <a:ext cx="32004" cy="58978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4944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35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790.4 GWh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944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70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2026年1—7月中国动力电池累计销量，同比 +37.1%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53562" y="1298448"/>
            <a:ext cx="2676906" cy="58978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53562" y="1298448"/>
            <a:ext cx="32004" cy="58978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9866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35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146.7 GWh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9866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70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2026年1—7月累计出口，同比 +52.1%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58484" y="1298448"/>
            <a:ext cx="2676906" cy="58978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58484" y="1298448"/>
            <a:ext cx="32004" cy="58978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4788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35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24 亿元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4788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70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2025 年中国固态电池市场规模（基数极小）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63406" y="1298448"/>
            <a:ext cx="2676906" cy="58978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963406" y="1298448"/>
            <a:ext cx="32004" cy="589788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09710" y="1371600"/>
            <a:ext cx="2402586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350" b="1">
                <a:solidFill>
                  <a:srgbClr val="6B2737"/>
                </a:solidFill>
                <a:latin typeface="Source Han Serif SC"/>
                <a:ea typeface="Source Han Serif SC"/>
                <a:cs typeface="Source Han Serif SC"/>
              </a:rPr>
              <a:t>1163 亿元 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09710" y="1755648"/>
            <a:ext cx="2402586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702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前瞻预测 2030 年全球固态电池市场规模</a:t>
            </a:r>
          </a:p>
        </p:txBody>
      </p:sp>
      <p:graphicFrame>
        <p:nvGraphicFramePr>
          <p:cNvPr id="22" name="Chart 21"/>
          <p:cNvGraphicFramePr>
            <a:graphicFrameLocks noGrp="1"/>
          </p:cNvGraphicFramePr>
          <p:nvPr/>
        </p:nvGraphicFramePr>
        <p:xfrm>
          <a:off x="548640" y="2077974"/>
          <a:ext cx="11091672" cy="174878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48640" y="3954779"/>
          <a:ext cx="11091672" cy="1581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918"/>
                <a:gridCol w="2772918"/>
                <a:gridCol w="2772918"/>
                <a:gridCol w="2772918"/>
              </a:tblGrid>
              <a:tr h="197739"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指标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数值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同比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38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周期阶段 / 口径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动力电池装车量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63.6 → 769.7 GWh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超 10 倍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2020→2025，工信部装备工业发展中心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动力电池月度装车量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74.6 GWh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+33.5%（环比 −2.5%）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2026年7月，产业创新联盟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动力+储能电池产量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218.0 GWh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+62.9%（环比+5.8%）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2026年7月，产业创新联盟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固态电池（中国）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约 24 亿元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2025 年，导入期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固态电池（全球）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614.1 GWh / 1163 亿元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2030 年 E，导入期转成长期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设备市场（全球）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1079.4 亿元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2030 年 E，设备先行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197739"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2026Q1 国内落地项目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&gt;20 个项目 / 投资 &gt;350 亿元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规划产能 &gt;110GWh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72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扩产期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548640" y="5682995"/>
            <a:ext cx="566928" cy="219456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5696712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648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【推断】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88720" y="5664707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77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产量增速（+62.9%）显著高于装车量增速（+33.5%），且 7 月装车量环比转负，供给端与需求端已出现节奏差；固态电池当前基数极小（中国 2025 年仅约 24 亿元），2030 年预测值机构间分歧较大。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来源：宜宾市人民政府网站转引工信部装备工业发展中心，2026世界动力电池大会发布会 2026-08-20 http://www.yibin.gov.cn/xxgk/rdgz/202608/t20260821_2249908.html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来源：中国汽车动力电池产业创新联盟月度数据（金融界 2026-08-18；与非网 2026-08-20）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来源：前瞻产业研究院、EVTank 预测（经券商研报转引）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口径说明：装车量与销量为不同口径不可相除；预测值（E）为机构测算，非官方统计。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⚠️ 请勿引用「2026年全球存储/固态市场规模 8000 亿」类数字——本报告未采用任何无官方来源的规模口径。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03 · COMPETITIVE LANDSCAPE　·　覆盖：模块3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竞争格局未收敛：整车厂、电池厂、材料设备商、科研院所多主体并进，尚无稳定头部集中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298448"/>
          <a:ext cx="11091672" cy="2779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334"/>
                <a:gridCol w="2218334"/>
                <a:gridCol w="2218334"/>
                <a:gridCol w="2218334"/>
                <a:gridCol w="2218336"/>
              </a:tblGrid>
              <a:tr h="252706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阵营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代表主体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技术路线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能量密度目标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梯队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电池龙头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宁德时代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硫化物（锂金属/硅碳负极）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400 Wh/kg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第一梯队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电池龙头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比亚迪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卤化物 / 硫化物（硅碳负极）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400 Wh/kg（60Ah 已下线）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第一梯队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电池二线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国轩高科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硫化物（硅碳负极）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350 Wh/kg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第二梯队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电池二线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中创新航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多种材料复合电解质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430 Wh/kg（无界 50Ah）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第二梯队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电池二线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亿纬锂能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硫化物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龙泉四号 60Ah（上限 5MPa）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第二梯队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电池二线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孚能科技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混合固液（SPS 软包）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第二梯队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电池新势力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蜂巢能源（未上市）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混合固液为主，硫化物在研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一代270 / 二代342 Wh/kg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第三梯队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初创专营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卫蓝新能源 / 清陶 / 太蓝 / 恩力 / 辉能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混合固液、氧化物、聚合物复合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360–720 Wh/kg（口径不一）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第三梯队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270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设备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先导智能 / 利元亨 / 海目星 / 赢合科技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整线方案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配套环节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271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材料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天赐材料 / 当升科技 / 上海洗霸 / 新宙邦 / 容百 / 盟固利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电解质与正极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配套环节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4224527"/>
            <a:ext cx="566928" cy="219456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4238244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【事实】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4206240"/>
            <a:ext cx="10451592" cy="10424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GB/T 48093.1-2026 主要起草单位覆盖 30 余家：中国汽车技术研究中心、宁德时代、国轩高科、比亚迪锂电池、北京卫蓝新能源、欣旺达、中创新航、赛力斯、中国一汽、东风、长安、北汽新能源、奇瑞、吉利、瑞浦兰钧、岚图、清陶（昆山）、蜂巢能源、上汽、丰田智能电动汽车研发中心（中国）、梅赛德斯-奔驰（中国）等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5248655"/>
            <a:ext cx="566928" cy="219456"/>
          </a:xfrm>
          <a:prstGeom prst="rect">
            <a:avLst/>
          </a:prstGeom>
          <a:solidFill>
            <a:srgbClr val="7676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5262372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【观点】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5230368"/>
            <a:ext cx="1045159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国标起草单位名单本身就是一份权威的产业地图——国内外主流玩家都在同一张桌子上定规则，说明技术路线尚未收敛到「一家定标准」的程度，这正是竞争格局未固化的信号。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来源：国家标准委平台 GB/T 48093.1-2026 详情页（起草单位全表）https://std.samr.gov.cn/gb/search/gbDetailed?id=5A13050B0294303FE06397BE0A0ADA7D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来源：国金/东吴/国联民生等券商研报技术路线整理（经行业媒体转引）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说明：能量密度目标为各公司公开口径，测试条件与定义不一致，横向对比需谨慎。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04 · LIFECYCLE &amp; PORTER　·　覆盖：模块4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行业处于导入期向成长期过渡阶段，波特五力显示供应商议价力强、替代品威胁中等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481328"/>
            <a:ext cx="11091672" cy="12801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12087" y="1446580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627631"/>
            <a:ext cx="2218334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2020–2023
概念验证期</a:t>
            </a:r>
          </a:p>
        </p:txBody>
      </p:sp>
      <p:sp>
        <p:nvSpPr>
          <p:cNvPr id="9" name="Rectangle 8"/>
          <p:cNvSpPr/>
          <p:nvPr/>
        </p:nvSpPr>
        <p:spPr>
          <a:xfrm>
            <a:off x="3830421" y="1446580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66974" y="1627631"/>
            <a:ext cx="2218334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2024–2025
中试线建设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48756" y="1446580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985308" y="1627631"/>
            <a:ext cx="2218334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2026
半固态装车元年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67090" y="1446580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03643" y="1627631"/>
            <a:ext cx="2218334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2027
全固态千辆级示范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85424" y="1446580"/>
            <a:ext cx="91440" cy="9144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421977" y="1627631"/>
            <a:ext cx="2218334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864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2030
规模化量产目标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48640" y="2212848"/>
          <a:ext cx="11091672" cy="1591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224"/>
                <a:gridCol w="3697224"/>
                <a:gridCol w="3697224"/>
              </a:tblGrid>
              <a:tr h="265176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五力维度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强度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核心判断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供应商议价力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固态电解质、硫化锂、锂金属负极等关键材料高度集中，可量产厂商稀少（如 LiTFSI 全球仅少数几家）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买方议价力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中低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下游为整车厂，目前固态电池是其差异化卖点，议价意愿强但可选供应商有限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新进入者威胁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电芯制造重资产、认证周期长形成壁垒；但材料与设备环节门槛相对较低，已有新进入者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替代品威胁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液态锂电持续进步（快充、磷酸锰铁锂）可能削弱固态电池的部分必要性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现有竞争强度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高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整车厂、电池厂、材料设备商多主体并进，且头部企业普遍下调预期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548640" y="3950208"/>
            <a:ext cx="566928" cy="219456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3963924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【推断】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8720" y="3931920"/>
            <a:ext cx="1045159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生命周期定位为「导入期向成长期过渡」。与典型导入期不同，本行业的推动力不只是技术，还有政策与标准——标准先于量产落地，是这一阶段最独特的特征。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来源：综合工信部/产业创新联盟统计、国标委标准进度、各公司公开进展归纳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来源：券商研报行业周期判断（东吴/国金/国联民生等）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说明：强度评级为本报告基于公开事实的主观判断，非量化评分。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05 · DRIVERS &amp; KEY SUCCESS FACTORS　·　覆盖：模块5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能量密度、安全性与政策标准构成三重驱动，良率、界面阻抗与成本是三重约束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298448"/>
            <a:ext cx="11091672" cy="65836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298448"/>
            <a:ext cx="32004" cy="658368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1344168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3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需求驱动 · 续航与安全诉求（最核心）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1591056"/>
            <a:ext cx="10835640" cy="448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1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固态电池理论能量密度 400–500 Wh/kg，为液态锂电（150–300 Wh/kg）的 1.5–2 倍，可支撑单次充电超 1000 公里；同时消除液态电解液带来的热失控风险。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048255"/>
            <a:ext cx="11091672" cy="457200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2048255"/>
            <a:ext cx="32004" cy="457200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2093975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3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需求驱动 · 高端电动化与低空经济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2340863"/>
            <a:ext cx="10835640" cy="2468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1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半固态已用于高端车型作为卖点；蜂巢二代 342Wh/kg 产品面向低空飞行器，已完成装机试飞。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596896"/>
            <a:ext cx="11091672" cy="65836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2596896"/>
            <a:ext cx="32004" cy="658368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13232" y="2642615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3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政策驱动 · 标准体系成型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" y="2889503"/>
            <a:ext cx="10835640" cy="4480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1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GB/T 48093.1-2026 已发布，5 项配套标准在研；我国提出的国际标准在 IEC 立项（法/韩/日参与）。工信部副部长熊继军公开表态支持突破全固态电池。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346703"/>
            <a:ext cx="11091672" cy="457200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346703"/>
            <a:ext cx="32004" cy="457200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3392423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3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成本约束 · 高于液态电池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" y="3639311"/>
            <a:ext cx="10835640" cy="2468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1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规模效应未形成；硫化锂是降本核心环节，目前百吨级中试产线刚建成（天赐材料 2026Q3 试生产）。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3895344"/>
            <a:ext cx="11091672" cy="457200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3895344"/>
            <a:ext cx="32004" cy="457200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" y="3941063"/>
            <a:ext cx="10835640" cy="2377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32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技术约束 · 界面阻抗与良率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" y="4187952"/>
            <a:ext cx="10835640" cy="2468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91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固固界面接触问题尚未完全解决；干法电极、等静压等新工艺仍在验证；硫化物路线量产难度最高。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48640" y="4480559"/>
          <a:ext cx="11091672" cy="1353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224"/>
                <a:gridCol w="3697224"/>
                <a:gridCol w="3697224"/>
              </a:tblGrid>
              <a:tr h="270662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关键成功要素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为什么关键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当前进展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7066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材料体系与界面稳定性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决定循环寿命与安全性能否达标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多路线并行，未收敛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7066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量产良率与一致性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决定成本能否下降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中试阶段，良率数据未公开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7066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成本下降速度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决定商业化经济性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硫化锂百吨级中试刚起步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70664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整车厂定点绑定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决定收入确定性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孚能半固态已获四家整车定点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来源：DoNews 2026-06-22 https://www.donews.com/news/detail/4/6604371.html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来源：中银证券周报 2026-09-06 https://pdf.dfcfw.com/pdf/H3_AP202609061829081972_1.pdf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来源：工信部副部长熊继军表态（2026世界动力电池大会）http://finance.eastmoney.com/a/202609103870019652.html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说明：本页为基于公开事实的归纳，不含未标来源的定量估算。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091672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050" b="1">
                <a:solidFill>
                  <a:srgbClr val="6B2737"/>
                </a:solidFill>
                <a:latin typeface="Source Han Sans SC"/>
                <a:ea typeface="Source Han Sans SC"/>
                <a:cs typeface="Source Han Sans SC"/>
              </a:rPr>
              <a:t>06 · POLICY &amp; TECHNOLOGY　·　覆盖：模块6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1109167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</a:pPr>
            <a:r>
              <a:rPr sz="1700" b="1">
                <a:solidFill>
                  <a:srgbClr val="1C1C1C"/>
                </a:solidFill>
                <a:latin typeface="Source Han Serif SC"/>
                <a:ea typeface="Source Han Serif SC"/>
                <a:cs typeface="Source Han Serif SC"/>
              </a:rPr>
              <a:t>标准体系从0到1：1项国标已发布、5项在研、IEC国际标准由中国牵头立项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188720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298448"/>
          <a:ext cx="1109167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918"/>
                <a:gridCol w="2772918"/>
                <a:gridCol w="2772918"/>
                <a:gridCol w="2772918"/>
              </a:tblGrid>
              <a:tr h="256032"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标准号 / 计划号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名称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状态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84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关键日期</a:t>
                      </a:r>
                    </a:p>
                  </a:txBody>
                  <a:tcPr marL="54864" marR="54864" marT="18288" marB="18288">
                    <a:solidFill>
                      <a:srgbClr val="6B2737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GB/T 48093.1-2026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电动汽车用固态电池 第1部分：术语和分类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已发布 · 即将实施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发布 2026-08-28 → 实施 2028-01-01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GB/Z 214-2026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电动汽车固态电池用固体电解质技术规范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指导性技术文件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20262376-T-339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电动汽车用固态电池 第2部分：性能规范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已立项 · 在研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20262375-T-339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电动汽车用固态电池 第3部分：安全规范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已立项 · 在研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20262374-T-339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电动汽车用固态电池 第4部分：寿命规范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已立项 · 在研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20264539-T-339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固态锂离子电池和电池组安全技术规范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已立项 · 在研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YS/T 1868-2026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固态锂离子电池正极材料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行业标准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—</a:t>
                      </a:r>
                    </a:p>
                  </a:txBody>
                  <a:tcPr marL="54864" marR="54864" marT="13716" marB="13716"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IEC 立项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电动汽车驱动用二次锂离子电池固态电池应用指南、测试项目及条件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国际标准 · 全球首个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60" b="0">
                          <a:solidFill>
                            <a:srgbClr val="1C1C1C"/>
                          </a:solidFill>
                          <a:latin typeface="Source Han Sans SC"/>
                          <a:ea typeface="Source Han Sans SC"/>
                          <a:cs typeface="Source Han Sans SC"/>
                        </a:rPr>
                        <a:t>2026-08</a:t>
                      </a:r>
                    </a:p>
                  </a:txBody>
                  <a:tcPr marL="54864" marR="54864" marT="13716" marB="13716"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" y="3749039"/>
            <a:ext cx="566928" cy="219456"/>
          </a:xfrm>
          <a:prstGeom prst="rect">
            <a:avLst/>
          </a:prstGeom>
          <a:solidFill>
            <a:srgbClr val="6B2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376275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【事实】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3730752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归口单位：全国汽车标准化技术委员会（TC114），执行单位 TC114SC27（电动车辆分会），主管部门工业和信息化部；主要起草人首位为王芳（中国汽车技术研究中心）。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549140"/>
            <a:ext cx="566928" cy="219456"/>
          </a:xfrm>
          <a:prstGeom prst="rect">
            <a:avLst/>
          </a:prstGeom>
          <a:solidFill>
            <a:srgbClr val="B84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456285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【推断】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4530852"/>
            <a:ext cx="10451592" cy="8046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标准体系的意义在于为「伪全固态」划定边界。此前无统一定义，市场上存在大量模糊宣传；国标以电解液占比划界后，车企研发与产品宣称有了统一标尺，短期内可能引发产品宣传口径的集中修正。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349240"/>
            <a:ext cx="566928" cy="219456"/>
          </a:xfrm>
          <a:prstGeom prst="rect">
            <a:avLst/>
          </a:prstGeom>
          <a:solidFill>
            <a:srgbClr val="7676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5362956"/>
            <a:ext cx="566928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864" b="1">
                <a:solidFill>
                  <a:srgbClr val="FFFFFF"/>
                </a:solidFill>
                <a:latin typeface="Source Han Sans SC"/>
                <a:ea typeface="Source Han Sans SC"/>
                <a:cs typeface="Source Han Sans SC"/>
              </a:rPr>
              <a:t>【观点】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5330952"/>
            <a:ext cx="1045159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</a:pPr>
            <a:r>
              <a:rPr sz="1032" b="0">
                <a:solidFill>
                  <a:srgbClr val="1C1C1C"/>
                </a:solidFill>
                <a:latin typeface="Source Han Sans SC"/>
                <a:ea typeface="Source Han Sans SC"/>
                <a:cs typeface="Source Han Sans SC"/>
              </a:rPr>
              <a:t>中国牵头 IEC 国际标准立项，意味着在固态电池规则制定上取得先发位置——这比单个产品出货量的意义更长远。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5961888"/>
            <a:ext cx="11091672" cy="10972"/>
          </a:xfrm>
          <a:prstGeom prst="rect">
            <a:avLst/>
          </a:prstGeom>
          <a:solidFill>
            <a:srgbClr val="D8D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6053328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来源：全国标准信息公共服务平台（国家标准委）https://std.samr.gov.cn/search/std?q=固态电池 （检索返回 7 条，含上表全部标准）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来源：GB/T 48093.1-2026 标准详情页 https://std.samr.gov.cn/gb/search/gbDetailed?id=5A13050B0294303FE06397BE0A0ADA7D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来源：上海证券《汽车与零部件行业周报》2026-08-26（引人民网，IEC 立项）https://pdf.dfcfw.com/pdf/H3_AP202608261828451448_1.pdf</a:t>
            </a:r>
          </a:p>
          <a:p>
            <a:pPr algn="l">
              <a:lnSpc>
                <a:spcPct val="102000"/>
              </a:lnSpc>
            </a:pPr>
            <a:r>
              <a:rPr sz="72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⚠️ 媒体普遍流传的「GB/T 43568-2026、2026年7月1日实施」经官方平台核实为错误，本报告不予采用。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0" y="6053328"/>
            <a:ext cx="6675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50" b="0">
                <a:solidFill>
                  <a:srgbClr val="767676"/>
                </a:solidFill>
                <a:latin typeface="Source Han Sans SC"/>
                <a:ea typeface="Source Han Sans SC"/>
                <a:cs typeface="Source Han Sans SC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